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96" r:id="rId3"/>
    <p:sldId id="294" r:id="rId4"/>
    <p:sldId id="292" r:id="rId5"/>
    <p:sldId id="295" r:id="rId6"/>
    <p:sldId id="293" r:id="rId7"/>
    <p:sldId id="289" r:id="rId8"/>
    <p:sldId id="280" r:id="rId9"/>
    <p:sldId id="290" r:id="rId10"/>
    <p:sldId id="282" r:id="rId11"/>
    <p:sldId id="291" r:id="rId12"/>
    <p:sldId id="284" r:id="rId13"/>
    <p:sldId id="257" r:id="rId14"/>
    <p:sldId id="258" r:id="rId15"/>
    <p:sldId id="285" r:id="rId16"/>
    <p:sldId id="263" r:id="rId17"/>
    <p:sldId id="259" r:id="rId18"/>
    <p:sldId id="264" r:id="rId19"/>
    <p:sldId id="286" r:id="rId20"/>
    <p:sldId id="297" r:id="rId21"/>
    <p:sldId id="287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CF705F-DAA4-909E-C18D-08736F523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0297"/>
            <a:ext cx="11458099" cy="7213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3500" b="0" i="0" u="none" strike="noStrike" cap="none" spc="0" baseline="0" dirty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F04EBB6-AF5A-7344-6FD4-54BE1C8768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2000" y="213147"/>
            <a:ext cx="10606726" cy="398463"/>
          </a:xfrm>
        </p:spPr>
        <p:txBody>
          <a:bodyPr/>
          <a:lstStyle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7A2277-5E1D-5CE2-6F00-69D777E78D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62000" y="1709794"/>
            <a:ext cx="11458099" cy="7075987"/>
          </a:xfrm>
        </p:spPr>
        <p:txBody>
          <a:bodyPr/>
          <a:lstStyle>
            <a:lvl1pPr marL="457200" indent="-457200"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>
              <a:def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A5F5E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</a:lstStyle>
          <a:p>
            <a:pPr marL="444500" marR="0" lvl="0" indent="-4445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99E"/>
              </a:buClr>
              <a:buSzPct val="100000"/>
              <a:buFontTx/>
              <a:buChar char="⊡"/>
              <a:tabLst/>
            </a:pPr>
            <a:r>
              <a:rPr lang="zh-CN" altLang="en-US" dirty="0"/>
              <a:t>单击此处编辑母版文本样式</a:t>
            </a:r>
          </a:p>
          <a:p>
            <a:pPr marL="889000" marR="0" lvl="1" indent="-4445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ct val="80000"/>
              <a:buFontTx/>
              <a:buChar char="►"/>
              <a:tabLst/>
              <a:defRPr sz="2400">
                <a:solidFill>
                  <a:srgbClr val="5A5F5E"/>
                </a:solidFill>
              </a:defRPr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755629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5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6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</p:spPr>
        <p:txBody>
          <a:bodyPr wrap="none"/>
          <a:lstStyle>
            <a:lvl1pPr algn="ctr" defTabSz="584200">
              <a:spcBef>
                <a:spcPts val="0"/>
              </a:spcBef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" name="logo_hu.png" descr="logo_h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BRC_Bildmarke-Blau.png" descr="BRC_Bildmarke-Bla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ogo.png" descr="logo.png"/>
          <p:cNvPicPr>
            <a:picLocks noChangeAspect="1"/>
          </p:cNvPicPr>
          <p:nvPr/>
        </p:nvPicPr>
        <p:blipFill>
          <a:blip r:embed="rId6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ogo IDA_ohne_RZ.png" descr="Logo IDA_ohne_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ogo-nobackground-1000-QQ.png" descr="logo-nobackground-1000-QQ.png"/>
          <p:cNvPicPr>
            <a:picLocks noChangeAspect="1"/>
          </p:cNvPicPr>
          <p:nvPr/>
        </p:nvPicPr>
        <p:blipFill>
          <a:blip r:embed="rId8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Fudan University, School of Economics</a:t>
            </a:r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Line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Unit 4: OOP and Web Scraping Framework"/>
          <p:cNvSpPr txBox="1"/>
          <p:nvPr/>
        </p:nvSpPr>
        <p:spPr>
          <a:xfrm>
            <a:off x="767841" y="213147"/>
            <a:ext cx="6019484" cy="36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Autofit/>
          </a:bodyPr>
          <a:lstStyle>
            <a:lvl1pPr>
              <a:defRPr sz="2500"/>
            </a:lvl1pPr>
          </a:lstStyle>
          <a:p>
            <a:endParaRPr lang="en-US" sz="2000" dirty="0"/>
          </a:p>
        </p:txBody>
      </p:sp>
      <p:sp>
        <p:nvSpPr>
          <p:cNvPr id="6" name="Digital Economy &amp; Decision Analytics"/>
          <p:cNvSpPr txBox="1"/>
          <p:nvPr/>
        </p:nvSpPr>
        <p:spPr>
          <a:xfrm>
            <a:off x="767841" y="9225726"/>
            <a:ext cx="515397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rPr lang="en-US" altLang="zh-CN" sz="2000" dirty="0"/>
              <a:t>Capturing the Baijiu Industry Landscape: A Textual Analysis Snapshot and Predictive Modeling of Stock</a:t>
            </a:r>
          </a:p>
        </p:txBody>
      </p:sp>
      <p:pic>
        <p:nvPicPr>
          <p:cNvPr id="7" name="pasted-image.jpeg" descr="pasted-image.jpeg"/>
          <p:cNvPicPr>
            <a:picLocks noChangeAspect="1"/>
          </p:cNvPicPr>
          <p:nvPr/>
        </p:nvPicPr>
        <p:blipFill>
          <a:blip r:embed="rId4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Titeltext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Titl</a:t>
            </a:r>
            <a:r>
              <a:rPr lang="en-US" altLang="zh-CN" dirty="0" err="1"/>
              <a:t>e</a:t>
            </a:r>
            <a:r>
              <a:rPr dirty="0" err="1"/>
              <a:t>text</a:t>
            </a:r>
            <a:endParaRPr dirty="0"/>
          </a:p>
        </p:txBody>
      </p:sp>
      <p:sp>
        <p:nvSpPr>
          <p:cNvPr id="9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42899" marR="0" lvl="0" indent="-342899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99E"/>
              </a:buClr>
              <a:buSzPct val="100000"/>
              <a:buFontTx/>
              <a:buChar char="⊡"/>
              <a:tabLst/>
            </a:pPr>
            <a:r>
              <a:rPr dirty="0"/>
              <a:t>Textebene 1</a:t>
            </a:r>
          </a:p>
          <a:p>
            <a:pPr marL="889000" marR="0" lvl="1" indent="-4445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ct val="80000"/>
              <a:buFontTx/>
              <a:buChar char="►"/>
              <a:tabLst/>
              <a:defRPr sz="2400">
                <a:solidFill>
                  <a:srgbClr val="5A5F5E"/>
                </a:solidFill>
              </a:defRPr>
            </a:pPr>
            <a:r>
              <a:rPr dirty="0" err="1"/>
              <a:t>Textebene</a:t>
            </a:r>
            <a:r>
              <a:rPr dirty="0"/>
              <a:t>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</p:sldLayoutIdLst>
  <p:transition spd="med"/>
  <p:hf hdr="0" ftr="0" dt="0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lang="zh-CN" altLang="en-US" sz="2800" b="0" i="0" u="none" strike="noStrike" cap="none" spc="0" normalizeH="0" baseline="0" dirty="0">
          <a:ln>
            <a:noFill/>
          </a:ln>
          <a:solidFill>
            <a:srgbClr val="5B5B5B"/>
          </a:solidFill>
          <a:effectLst/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01700" marR="0" indent="-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lang="en-US" altLang="zh-CN" sz="2400" b="0" i="0" u="none" strike="noStrike" cap="none" spc="0" normalizeH="0" baseline="0" dirty="0">
          <a:ln>
            <a:noFill/>
          </a:ln>
          <a:solidFill>
            <a:srgbClr val="5A5F5E"/>
          </a:solidFill>
          <a:effectLst/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igitalEconomyDecisionAnalytics/tree/master/DEDA_WebScrapingIntr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igitalEconomyDecisionAnalytics/tree/master/DEDA_WebScrapingIntro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QuantLet/DigitalEconomyDecisionAnalytics/tree/master/DEDA_WebScrapingIntr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QuantLet/DigitalEconomyDecisionAnalytics/tree/master/DEDA_WebScrapingIntr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QuantLet/DigitalEconomyDecisionAnalytics/tree/master/DEDA_WebScrapingIntr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QuantLet/DigitalEconomyDecisionAnalytics/tree/master/DEDA_WebScrapingIntr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QuantLet/DigitalEconomyDecisionAnalytics/tree/master/DEDA_WebScrapingIntro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QuantLet/DigitalEconomyDecisionAnalytics/tree/master/DEDA_WebScraping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QuantLet/DigitalEconomyDecisionAnalytics/tree/master/DEDA_WebScrapingIntr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igitalEconomyDecisionAnalytics/tree/master/DEDA_WebScrapingIntr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igitalEconomyDecisionAnalytics/tree/master/DEDA_WebScrapingIntr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igitalEconomyDecisionAnalytics/tree/master/DEDA_WebScrapingIntr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EDA Digital Economy &amp; Decision Analytics…"/>
          <p:cNvSpPr txBox="1">
            <a:spLocks noGrp="1"/>
          </p:cNvSpPr>
          <p:nvPr>
            <p:ph type="body" idx="22"/>
          </p:nvPr>
        </p:nvSpPr>
        <p:spPr>
          <a:xfrm>
            <a:off x="773350" y="2385392"/>
            <a:ext cx="11458100" cy="191973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defTabSz="485140">
              <a:lnSpc>
                <a:spcPct val="120000"/>
              </a:lnSpc>
              <a:defRPr sz="4565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5700" dirty="0"/>
              <a:t>Capturing the Baijiu(</a:t>
            </a:r>
            <a:r>
              <a:rPr lang="en-US" sz="5700" dirty="0" err="1"/>
              <a:t>白酒</a:t>
            </a:r>
            <a:r>
              <a:rPr lang="en-US" sz="5700" dirty="0"/>
              <a:t>) Industry Landscape: </a:t>
            </a:r>
          </a:p>
          <a:p>
            <a:pPr defTabSz="485140">
              <a:lnSpc>
                <a:spcPct val="120000"/>
              </a:lnSpc>
              <a:defRPr sz="4565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5700" dirty="0"/>
              <a:t>A Textual Analysis Snapshot </a:t>
            </a:r>
          </a:p>
          <a:p>
            <a:pPr defTabSz="485140">
              <a:lnSpc>
                <a:spcPct val="120000"/>
              </a:lnSpc>
              <a:defRPr sz="4565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5700" dirty="0"/>
              <a:t>and Predictive Modeling of Stock</a:t>
            </a:r>
          </a:p>
        </p:txBody>
      </p:sp>
      <p:sp>
        <p:nvSpPr>
          <p:cNvPr id="57" name="Jialu Gao…"/>
          <p:cNvSpPr txBox="1"/>
          <p:nvPr/>
        </p:nvSpPr>
        <p:spPr>
          <a:xfrm>
            <a:off x="773350" y="4748507"/>
            <a:ext cx="8142708" cy="19197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/>
          <a:p>
            <a:pPr marL="457200" marR="0" lvl="0" indent="-457200" algn="l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65">
                <a:latin typeface="+mn-lt"/>
                <a:ea typeface="+mn-ea"/>
                <a:cs typeface="+mn-cs"/>
                <a:sym typeface="Helvetica Neue"/>
              </a:defRPr>
            </a:pPr>
            <a:r>
              <a:rPr lang="zh-CN" altLang="en-US" sz="3200" dirty="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rPr>
              <a:t>Project of Group 3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fr-FR" sz="3200" dirty="0" err="1"/>
              <a:t>Jialu</a:t>
            </a:r>
            <a:r>
              <a:rPr lang="fr-FR" sz="3200" dirty="0"/>
              <a:t> Gao, </a:t>
            </a:r>
            <a:r>
              <a:rPr sz="3200" dirty="0" err="1"/>
              <a:t>Yunru</a:t>
            </a:r>
            <a:r>
              <a:rPr sz="3200" dirty="0"/>
              <a:t> Si</a:t>
            </a:r>
            <a:r>
              <a:rPr lang="en-US" sz="3200" dirty="0"/>
              <a:t>, </a:t>
            </a:r>
            <a:r>
              <a:rPr lang="fr-FR" altLang="zh-CN" sz="3200" dirty="0" err="1"/>
              <a:t>Zhuochu</a:t>
            </a:r>
            <a:r>
              <a:rPr lang="fr-FR" altLang="zh-CN" sz="3200" dirty="0"/>
              <a:t> Li, </a:t>
            </a:r>
            <a:r>
              <a:rPr sz="3200" dirty="0"/>
              <a:t>Nuo Chen</a:t>
            </a:r>
          </a:p>
        </p:txBody>
      </p:sp>
      <p:sp>
        <p:nvSpPr>
          <p:cNvPr id="58" name="20240923  Hae ZUO DEDA Digital Economy Data Analytics WebScraping Unit_4.key"/>
          <p:cNvSpPr txBox="1"/>
          <p:nvPr/>
        </p:nvSpPr>
        <p:spPr>
          <a:xfrm>
            <a:off x="7353300" y="9321417"/>
            <a:ext cx="5352950" cy="3246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lnSpcReduction="10000"/>
          </a:bodyPr>
          <a:lstStyle>
            <a:lvl1pPr>
              <a:defRPr sz="1500">
                <a:solidFill>
                  <a:schemeClr val="accent5">
                    <a:hueOff val="-608018"/>
                    <a:satOff val="-16377"/>
                    <a:lumOff val="25127"/>
                  </a:schemeClr>
                </a:solidFill>
              </a:defRPr>
            </a:lvl1pPr>
          </a:lstStyle>
          <a:p>
            <a:r>
              <a:rPr dirty="0"/>
              <a:t>2024</a:t>
            </a:r>
            <a:r>
              <a:rPr lang="en-US" dirty="0"/>
              <a:t>10</a:t>
            </a:r>
            <a:r>
              <a:rPr dirty="0"/>
              <a:t>2</a:t>
            </a:r>
            <a:r>
              <a:rPr lang="en-US" dirty="0"/>
              <a:t>5</a:t>
            </a:r>
            <a:r>
              <a:rPr dirty="0"/>
              <a:t>  DEDA Digital Economy Data Analytics</a:t>
            </a:r>
            <a:r>
              <a:rPr lang="en-US" dirty="0"/>
              <a:t>, Group Work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8E9C5E-4AA1-6157-C399-A73CD5DE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3.4 Daily Return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E17ADE-FE9F-1946-DE2B-0D5D56D7C7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3: Data and Descriptive Statistics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29665" y="1636395"/>
            <a:ext cx="10732135" cy="7335520"/>
          </a:xfrm>
          <a:prstGeom prst="rect">
            <a:avLst/>
          </a:prstGeom>
        </p:spPr>
      </p:pic>
      <p:pic>
        <p:nvPicPr>
          <p:cNvPr id="5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2DCF0207-130A-9772-4CD8-CFD575DC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B6524-23B1-71DB-8969-CDAA96FF4C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latin typeface="Helvetica Neue Light"/>
              </a:rPr>
              <a:t>The stock data creates a high dimensional feature space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open, high, low, close, volume, etc.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0" i="0" dirty="0">
              <a:latin typeface="Times New Roman" panose="02020603050405020304" charset="0"/>
              <a:ea typeface="system-ui"/>
              <a:cs typeface="Times New Roman" panose="02020603050405020304" charset="0"/>
            </a:endParaRPr>
          </a:p>
          <a:p>
            <a:pPr marL="444500" lvl="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latin typeface="Helvetica Neue Light"/>
              </a:rPr>
              <a:t>UMAP for dimensionality reduction 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Preserving Global Structure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Improved Interpretation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latin typeface="Helvetica Neue Light"/>
                <a:sym typeface="+mn-ea"/>
              </a:rPr>
              <a:t>To uncover hidden patterns and relationships between stocks that might be obscured in the original high-dimensional space. 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A737A3-5A68-B6D2-FAA0-C2A9614A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4. UMAP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F65DC-E770-461A-6A5E-66D66A7827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4: UMAP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5E1DEF-4E2E-5A8A-6A1F-8D18C2B857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latin typeface="Helvetica Neue Light"/>
                <a:sym typeface="+mn-ea"/>
              </a:rPr>
              <a:t>Using UMAP before clustering will likely lead to more interpretable results than applying a clustering algorithm directly to the raw, high-dimensional data.</a:t>
            </a:r>
            <a:endParaRPr lang="zh-CN" altLang="en-US" sz="2400" dirty="0">
              <a:solidFill>
                <a:srgbClr val="5A5F5E"/>
              </a:solidFill>
              <a:latin typeface="Helvetica Neue Light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0A6EA0-A014-78B7-DF12-479F7C21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4.1 UMAP </a:t>
            </a:r>
            <a:r>
              <a:rPr lang="fr-FR" altLang="zh-CN" dirty="0" err="1"/>
              <a:t>Dimensionality</a:t>
            </a:r>
            <a:r>
              <a:rPr lang="fr-FR" altLang="zh-CN" dirty="0"/>
              <a:t> Reduction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ADF74C-17F4-1A95-F655-7001DD58D8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4: UMAP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87636" y="2950097"/>
            <a:ext cx="7229528" cy="6092658"/>
          </a:xfrm>
          <a:prstGeom prst="rect">
            <a:avLst/>
          </a:prstGeom>
        </p:spPr>
      </p:pic>
      <p:pic>
        <p:nvPicPr>
          <p:cNvPr id="5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694D8D35-A65F-33C9-C8A3-489A2360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A104A5-19C1-6403-AD82-13F491C6B1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5D173-2914-1E3D-7FA1-77F53BE3D70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  <a:sym typeface="Helvetica Neue"/>
              </a:rPr>
              <a:t>“Time Series clustering”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Index: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Stock: e.g., MOUTAI(</a:t>
            </a:r>
            <a:r>
              <a:rPr lang="zh-CN" altLang="en-US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贵州茅台</a:t>
            </a: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)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en-US" altLang="zh-CN" sz="2400" dirty="0">
              <a:solidFill>
                <a:srgbClr val="5A5F5E"/>
              </a:solidFill>
              <a:ea typeface="+mn-ea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60A371-CB19-0BD3-7289-CB4CAA09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Minimum Spanning Trees with Time Series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4EF654-4606-23DB-7124-D0D9518521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5: Minimum Spanning Trees with Time 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86FD6-C23F-B51D-0A3D-CFCD65EE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712" y="2466887"/>
            <a:ext cx="5864673" cy="2714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DB07AB-E351-C960-BC72-FA233A65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85" y="6039670"/>
            <a:ext cx="6150700" cy="2360153"/>
          </a:xfrm>
          <a:prstGeom prst="rect">
            <a:avLst/>
          </a:prstGeom>
        </p:spPr>
      </p:pic>
      <p:pic>
        <p:nvPicPr>
          <p:cNvPr id="7" name="qletlogo_tr.png" descr="qletlogo_tr.png">
            <a:hlinkClick r:id="rId4"/>
            <a:extLst>
              <a:ext uri="{FF2B5EF4-FFF2-40B4-BE49-F238E27FC236}">
                <a16:creationId xmlns:a16="http://schemas.microsoft.com/office/drawing/2014/main" id="{65804E39-A8B4-C6B2-1A8B-BB36BC4BD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F2530E-0B2B-BFF9-C6D8-4B6237421F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198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4FBA4-5108-E89E-8F15-5FB531016C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10 Baijiu Stocks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From 2014 to 2024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Close prices and Percent Changes of Baijiu stocks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347" dirty="0"/>
              <a:t>      Close Price of Baijiu Stocks                     Gain/loss percentage of Baijiu Stocks 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C79613-4E83-01AA-6068-B976DE05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Minimum Spanning Trees within Stocks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04658-0EDD-82B3-AC9F-625DA4AEDF9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6: Minimum Spanning Trees within Stocks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A2DDC-AFD8-4816-75BB-0E2CA73E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75043"/>
            <a:ext cx="5236617" cy="3659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79885B-DA92-F82D-DA8F-279232B5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9"/>
          <a:stretch/>
        </p:blipFill>
        <p:spPr>
          <a:xfrm>
            <a:off x="6502400" y="4092519"/>
            <a:ext cx="5419350" cy="3642414"/>
          </a:xfrm>
          <a:prstGeom prst="rect">
            <a:avLst/>
          </a:prstGeom>
        </p:spPr>
      </p:pic>
      <p:pic>
        <p:nvPicPr>
          <p:cNvPr id="7" name="qletlogo_tr.png" descr="qletlogo_tr.png">
            <a:hlinkClick r:id="rId4"/>
            <a:extLst>
              <a:ext uri="{FF2B5EF4-FFF2-40B4-BE49-F238E27FC236}">
                <a16:creationId xmlns:a16="http://schemas.microsoft.com/office/drawing/2014/main" id="{55733E03-505D-D4BE-B6A3-A22727C4A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C8F1353-0F20-86E8-444B-465363BC74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7A6EB791-85FE-668A-15FC-36525DEF05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83050" y="7734932"/>
            <a:ext cx="4402332" cy="713819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000" b="0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Close price of Baijiu Stocks</a:t>
            </a:r>
            <a:endParaRPr lang="en-US" altLang="zh-CN" sz="2000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3550892E-D07E-5759-4E18-A2A0F37EB96E}"/>
              </a:ext>
            </a:extLst>
          </p:cNvPr>
          <p:cNvSpPr txBox="1">
            <a:spLocks/>
          </p:cNvSpPr>
          <p:nvPr/>
        </p:nvSpPr>
        <p:spPr>
          <a:xfrm>
            <a:off x="6600280" y="7724658"/>
            <a:ext cx="4768446" cy="724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9017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A5F5E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000" b="0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Percent Changes of Baijiu Stocks</a:t>
            </a:r>
            <a:endParaRPr lang="en-US" sz="2000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03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16B1C-ECD0-DB98-A505-C8E026C008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BFD2CF-1520-D733-58AA-3C44F7CC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 err="1"/>
              <a:t>Heatmap</a:t>
            </a:r>
            <a:r>
              <a:rPr lang="fr-FR" altLang="zh-CN" dirty="0"/>
              <a:t> of </a:t>
            </a:r>
            <a:r>
              <a:rPr lang="fr-FR" altLang="zh-CN" dirty="0" err="1"/>
              <a:t>correlation</a:t>
            </a:r>
            <a:r>
              <a:rPr lang="fr-FR" altLang="zh-CN" dirty="0"/>
              <a:t> matrix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FDCD2-7F72-7F26-ACB0-DBB856EA86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6: Minimum Spanning Trees within Stocks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23957-E4C2-7331-2F16-BFEEC240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13" y="2345634"/>
            <a:ext cx="7804052" cy="67669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474BC8-97A3-21D2-1344-255AD98697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131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A1FE6C-3C02-5CAF-6DD4-9593646AB6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C2603D-09D6-1861-7801-F2A5615D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Heatmap of filtered correlation matrix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ADAD56-6213-7E2C-727B-3FFAF4BAE1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6: Minimum Spanning Trees within Stocks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FDF385-6297-2DC2-0F77-2383D905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39" y="2407662"/>
            <a:ext cx="7623321" cy="654564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1419C-91C5-2A45-4EBB-AF416569A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84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F8216-66B3-8BC8-7A9D-99B9F5C8A5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45118E-0716-3204-9C24-38FEDA82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Distance Matrix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22DAC4-63DE-29CB-DB5A-8E961B08A9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6: Minimum Spanning Trees within Stocks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4DD11C52-8A77-E064-D41D-14E49240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739AF314-924D-2F4C-E744-BA0B43F6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47" y="1709794"/>
            <a:ext cx="8986079" cy="7188864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3C7B6-7E12-C181-68CB-958A2E8405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3332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F8216-66B3-8BC8-7A9D-99B9F5C8A5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/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ea typeface="+mn-ea"/>
                <a:cs typeface="Times New Roman" panose="02020603050405020304" charset="0"/>
              </a:rPr>
              <a:t>MST of 10 Baijiu Stocks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The length of the line segment represents the magnitude of the correlation.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45118E-0716-3204-9C24-38FEDA82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MST of 10 Baijiu Stocks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8058E8-CF56-A26A-B74E-5DF3E97571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fr-FR" altLang="zh-CN" dirty="0"/>
              <a:t>Part </a:t>
            </a:r>
            <a:r>
              <a:rPr lang="en-US" altLang="zh-CN" dirty="0"/>
              <a:t>6: Minimum Spanning Trees within Stocks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3FF7B-9CA3-5D00-AB5C-DDFBB9AA55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pic>
        <p:nvPicPr>
          <p:cNvPr id="7" name="图片 6" descr="图片包含 滑雪, 小, 对, 男人&#10;&#10;描述已自动生成">
            <a:extLst>
              <a:ext uri="{FF2B5EF4-FFF2-40B4-BE49-F238E27FC236}">
                <a16:creationId xmlns:a16="http://schemas.microsoft.com/office/drawing/2014/main" id="{B677E9ED-EFB5-A89B-2340-4233A30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1" y="3157514"/>
            <a:ext cx="6907338" cy="5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49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D70ED-C932-E7EA-5115-711EEDF7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Volume Weighted Average Price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15F2E2-2961-F272-D8C8-7A0C4402EB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fr-FR" altLang="zh-CN" dirty="0"/>
              <a:t>Part 7: </a:t>
            </a:r>
            <a:r>
              <a:rPr lang="fr-FR" altLang="zh-CN" dirty="0" err="1"/>
              <a:t>Predictive</a:t>
            </a:r>
            <a:r>
              <a:rPr lang="fr-FR" altLang="zh-CN" dirty="0"/>
              <a:t> Modeling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994E36C-D1F6-8428-0F1D-0A2EC65AED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21389" y="2541011"/>
            <a:ext cx="5141843" cy="1132797"/>
          </a:xfrm>
        </p:spPr>
        <p:txBody>
          <a:bodyPr/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b="0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Volume Weighted Average Price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2C0F3C-07A6-EB14-CEEB-2C2B8204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75" y="4017477"/>
            <a:ext cx="4730156" cy="28822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8A4758-D39D-5876-8FC9-6881CEF9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109" y="4017477"/>
            <a:ext cx="4730156" cy="2984933"/>
          </a:xfrm>
          <a:prstGeom prst="rect">
            <a:avLst/>
          </a:prstGeom>
        </p:spPr>
      </p:pic>
      <p:pic>
        <p:nvPicPr>
          <p:cNvPr id="13" name="qletlogo_tr.png" descr="qletlogo_tr.png">
            <a:hlinkClick r:id="rId4"/>
            <a:extLst>
              <a:ext uri="{FF2B5EF4-FFF2-40B4-BE49-F238E27FC236}">
                <a16:creationId xmlns:a16="http://schemas.microsoft.com/office/drawing/2014/main" id="{6F856D19-D352-68EE-B089-607E3F961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B379F32E-1288-C91B-47AC-8EBC0A412AB1}"/>
              </a:ext>
            </a:extLst>
          </p:cNvPr>
          <p:cNvSpPr txBox="1">
            <a:spLocks/>
          </p:cNvSpPr>
          <p:nvPr/>
        </p:nvSpPr>
        <p:spPr>
          <a:xfrm>
            <a:off x="6738619" y="2530737"/>
            <a:ext cx="5569459" cy="16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9017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A5F5E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b="0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Standardize each column except the 'label' column in the </a:t>
            </a:r>
            <a:r>
              <a:rPr lang="en-US" altLang="zh-CN" b="0" dirty="0" err="1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DataFrame</a:t>
            </a:r>
            <a:endParaRPr lang="en-US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1537745B-57D9-9B46-05EF-F8FF6D1369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257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09A23F-80DE-D51C-70D5-EA2CD0DCA5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304" y="1709738"/>
            <a:ext cx="11149496" cy="6943725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fr-FR" altLang="zh-CN" sz="2400" dirty="0">
                <a:solidFill>
                  <a:srgbClr val="5A5F5E"/>
                </a:solidFill>
              </a:rPr>
              <a:t>1. Motivations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fr-FR" altLang="zh-CN" sz="2400" dirty="0">
                <a:solidFill>
                  <a:srgbClr val="5A5F5E"/>
                </a:solidFill>
              </a:rPr>
              <a:t>2. Word </a:t>
            </a:r>
            <a:r>
              <a:rPr lang="fr-FR" altLang="zh-CN" sz="2400" dirty="0" err="1">
                <a:solidFill>
                  <a:srgbClr val="5A5F5E"/>
                </a:solidFill>
              </a:rPr>
              <a:t>Clouds</a:t>
            </a:r>
            <a:endParaRPr lang="fr-FR" altLang="zh-CN" sz="2400" dirty="0">
              <a:solidFill>
                <a:srgbClr val="5A5F5E"/>
              </a:solidFill>
            </a:endParaRP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2.1 Word Cloud from Tang Poetry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2.2 Word Cloud from Baijiu Industry Reports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3. Topic Modeling with LDA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4. Interactive Graphs of Stock Prices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5. UMAP Analysis of Indices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6. Minimum Spanning Trees (MST)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6.1 Example 1: Time Series Segmentation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6.2 Example 2: Distance Between Stocks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7. Predictive Modeling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8. Conclusion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E36E1F-E6FE-A7F9-3909-A5214286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Outlines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66E18CA-EC83-2E4D-A77F-334F51B14B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136DB0-5D85-E2F8-DE60-7311D47DE4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664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B0DE42-12E6-28BC-D686-1F7F2C1B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Predictions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CF8E91-332E-00B8-CEA1-418C93C124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fr-FR" altLang="zh-CN" dirty="0"/>
              <a:t>Part 7: </a:t>
            </a:r>
            <a:r>
              <a:rPr lang="fr-FR" altLang="zh-CN" dirty="0" err="1"/>
              <a:t>Predictive</a:t>
            </a:r>
            <a:r>
              <a:rPr lang="fr-FR" altLang="zh-CN" dirty="0"/>
              <a:t> Modeling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BF79AF7-9F0F-A6C8-2D9C-7C3F1E7B15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62001" y="1521678"/>
            <a:ext cx="11194773" cy="7264104"/>
          </a:xfrm>
        </p:spPr>
        <p:txBody>
          <a:bodyPr>
            <a:normAutofit lnSpcReduction="10000"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b="0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  <a:sym typeface="Wingdings" panose="05000000000000000000" pitchFamily="2" charset="2"/>
              </a:rPr>
              <a:t>Setting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>
                <a:sym typeface="Wingdings" panose="05000000000000000000" pitchFamily="2" charset="2"/>
              </a:rPr>
              <a:t>Apply 70 </a:t>
            </a:r>
            <a:r>
              <a:rPr lang="en-US" altLang="zh-CN" dirty="0"/>
              <a:t>factors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Train and test data set</a:t>
            </a:r>
            <a:endParaRPr lang="fr-FR" altLang="zh-CN" dirty="0"/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fr-FR" altLang="zh-CN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Method 1: </a:t>
            </a:r>
            <a:r>
              <a:rPr lang="fr-FR" altLang="zh-CN" dirty="0" err="1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Linear</a:t>
            </a:r>
            <a:r>
              <a:rPr lang="fr-FR" altLang="zh-CN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 </a:t>
            </a:r>
            <a:r>
              <a:rPr lang="fr-FR" altLang="zh-CN" dirty="0" err="1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Regression</a:t>
            </a:r>
            <a:endParaRPr lang="fr-FR" altLang="zh-CN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b="0" dirty="0">
              <a:solidFill>
                <a:srgbClr val="5A5F5E"/>
              </a:solidFill>
              <a:latin typeface="Helvetica Neue Light"/>
              <a:cs typeface="Times New Roman" panose="02020603050405020304" charset="0"/>
            </a:endParaRPr>
          </a:p>
          <a:p>
            <a:pPr marL="889000" lvl="1" indent="-444500" hangingPunct="0">
              <a:lnSpc>
                <a:spcPct val="17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Though the prediction results are not that good, we can still learn valuable insights from the analysis.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5FBA71-1E77-C228-5C33-EE807B0F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9" y="4390516"/>
            <a:ext cx="3929744" cy="2711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F3AD82-20DA-5C36-FBE6-EA386C80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30" y="4390516"/>
            <a:ext cx="3959402" cy="27112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7CA455-E155-0877-2021-2958AC74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10" y="4419716"/>
            <a:ext cx="3959402" cy="2731680"/>
          </a:xfrm>
          <a:prstGeom prst="rect">
            <a:avLst/>
          </a:prstGeom>
        </p:spPr>
      </p:pic>
      <p:pic>
        <p:nvPicPr>
          <p:cNvPr id="13" name="qletlogo_tr.png" descr="qletlogo_tr.png">
            <a:hlinkClick r:id="rId5"/>
            <a:extLst>
              <a:ext uri="{FF2B5EF4-FFF2-40B4-BE49-F238E27FC236}">
                <a16:creationId xmlns:a16="http://schemas.microsoft.com/office/drawing/2014/main" id="{E0E6807A-84C9-B22E-F6BD-D62E58310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799" y="3694933"/>
            <a:ext cx="494413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qletlogo_tr.png" descr="qletlogo_tr.png">
            <a:hlinkClick r:id="rId5"/>
            <a:extLst>
              <a:ext uri="{FF2B5EF4-FFF2-40B4-BE49-F238E27FC236}">
                <a16:creationId xmlns:a16="http://schemas.microsoft.com/office/drawing/2014/main" id="{C5F69728-2245-FCCF-4542-FC29BB61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573" y="3694933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53A0860-4F98-F25D-F66C-02BC09325E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02D54ECA-3656-496E-095B-2EE0E9300BE8}"/>
              </a:ext>
            </a:extLst>
          </p:cNvPr>
          <p:cNvSpPr txBox="1">
            <a:spLocks/>
          </p:cNvSpPr>
          <p:nvPr/>
        </p:nvSpPr>
        <p:spPr>
          <a:xfrm>
            <a:off x="7186871" y="3243400"/>
            <a:ext cx="5569459" cy="16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901700" marR="0" indent="-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A5F5E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fr-FR" altLang="zh-CN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Method 2: Support </a:t>
            </a:r>
            <a:r>
              <a:rPr lang="fr-FR" altLang="zh-CN" dirty="0" err="1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Vector</a:t>
            </a:r>
            <a:r>
              <a:rPr lang="fr-FR" altLang="zh-CN" dirty="0">
                <a:solidFill>
                  <a:srgbClr val="5A5F5E"/>
                </a:solidFill>
                <a:latin typeface="Helvetica Neue Light"/>
                <a:cs typeface="Times New Roman" panose="02020603050405020304" charset="0"/>
              </a:rPr>
              <a:t> Machine</a:t>
            </a:r>
          </a:p>
        </p:txBody>
      </p:sp>
    </p:spTree>
    <p:extLst>
      <p:ext uri="{BB962C8B-B14F-4D97-AF65-F5344CB8AC3E}">
        <p14:creationId xmlns:p14="http://schemas.microsoft.com/office/powerpoint/2010/main" val="4725851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DFE68-3B0C-43E1-35D9-E5F6F963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B920C-5595-5A5F-6E58-5396F9F68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fr-FR" altLang="zh-CN" dirty="0"/>
              <a:t>8. Conclusions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504A8FE-909E-DBB5-372B-B0B736D88A6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E25AEB-891B-482A-4411-7E46BC7896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847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C173FD-B9F4-49B4-9131-2BFE4BBCC4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>
            <a:normAutofit lnSpcReduction="10000"/>
          </a:bodyPr>
          <a:lstStyle/>
          <a:p>
            <a:pPr marL="444500" indent="-444500" hangingPunct="0">
              <a:lnSpc>
                <a:spcPct val="17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b="1" dirty="0">
                <a:solidFill>
                  <a:srgbClr val="5A5F5E"/>
                </a:solidFill>
              </a:rPr>
              <a:t>What</a:t>
            </a:r>
            <a:r>
              <a:rPr lang="en-US" altLang="zh-CN" sz="2400" dirty="0">
                <a:solidFill>
                  <a:srgbClr val="5A5F5E"/>
                </a:solidFill>
              </a:rPr>
              <a:t>: Analytical Methods in the Digital Economy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sz="2200" dirty="0"/>
              <a:t>The use of statistical techniques, machine learning algorithms, and quantitative tools to analyze historical data, identify patterns, and make financial forecasts, with a particular focus on stock prediction.</a:t>
            </a:r>
            <a:endParaRPr lang="en-US" altLang="zh-CN" sz="1900" dirty="0">
              <a:solidFill>
                <a:srgbClr val="5A5F5E"/>
              </a:solidFill>
            </a:endParaRPr>
          </a:p>
          <a:p>
            <a:pPr marL="444500" indent="-444500" hangingPunct="0">
              <a:lnSpc>
                <a:spcPct val="17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b="1" dirty="0">
                <a:solidFill>
                  <a:srgbClr val="5A5F5E"/>
                </a:solidFill>
              </a:rPr>
              <a:t>How</a:t>
            </a:r>
            <a:r>
              <a:rPr lang="en-US" altLang="zh-CN" sz="2400" dirty="0">
                <a:solidFill>
                  <a:srgbClr val="5A5F5E"/>
                </a:solidFill>
              </a:rPr>
              <a:t>: Project Implementation Approach</a:t>
            </a:r>
            <a:endParaRPr lang="en-US" altLang="zh-CN" sz="1800" dirty="0">
              <a:solidFill>
                <a:srgbClr val="5A5F5E"/>
              </a:solidFill>
            </a:endParaRP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sz="2200" dirty="0"/>
              <a:t>The project selects the Baijiu industry to depict its landscape through textual analysis and to dissect stock prices within the sector using a suite of analytical techniques. 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sz="2200" dirty="0"/>
              <a:t>To develop a predictive model that will serve as a cornerstone for understanding and anticipating stock market movements within the Baijiu industry.</a:t>
            </a:r>
          </a:p>
          <a:p>
            <a:pPr marL="444500" indent="-444500" hangingPunct="0">
              <a:lnSpc>
                <a:spcPct val="17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b="1" dirty="0">
                <a:solidFill>
                  <a:srgbClr val="5A5F5E"/>
                </a:solidFill>
              </a:rPr>
              <a:t>Why</a:t>
            </a:r>
            <a:r>
              <a:rPr lang="en-US" altLang="zh-CN" sz="2400" dirty="0">
                <a:solidFill>
                  <a:srgbClr val="5A5F5E"/>
                </a:solidFill>
              </a:rPr>
              <a:t> Choose the Baijiu Industry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sz="2200" dirty="0"/>
              <a:t>Cultural importance</a:t>
            </a:r>
          </a:p>
          <a:p>
            <a:pPr marL="889000" lvl="1" indent="-444500" hangingPunct="0">
              <a:lnSpc>
                <a:spcPct val="18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sz="2200" dirty="0"/>
              <a:t>Significance of the Baijiu Industry in the Stock Market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938CD6D-067B-85A6-4E96-2216C59F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DE0195C-27CA-BAB6-CC9E-E8DEF56E55F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87DB0E-D8D4-4D8C-5829-264AFA3639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469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1A99B5-DBBF-AA0E-AED4-A543EC4CA3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We created a word cloud of Tang poems about Baijiu!</a:t>
            </a:r>
          </a:p>
          <a:p>
            <a:r>
              <a:rPr lang="en-US" altLang="zh-CN" sz="2400" dirty="0"/>
              <a:t>(More interestingly, it was interestingly shaped like the figure of Li Bai!)</a:t>
            </a:r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2B7595-9A0D-278E-8D7F-BF97C662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Poems of Baijiu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7D78F0F-A091-306B-2773-EDAF84CFD1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1: Word Clouds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1D6A5-FAD4-E64D-35E8-2C119814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07" y="2795288"/>
            <a:ext cx="4578593" cy="6277285"/>
          </a:xfrm>
          <a:prstGeom prst="rect">
            <a:avLst/>
          </a:prstGeom>
        </p:spPr>
      </p:pic>
      <p:pic>
        <p:nvPicPr>
          <p:cNvPr id="10" name="图片 9" descr="人戴着帽子&#10;&#10;描述已自动生成">
            <a:extLst>
              <a:ext uri="{FF2B5EF4-FFF2-40B4-BE49-F238E27FC236}">
                <a16:creationId xmlns:a16="http://schemas.microsoft.com/office/drawing/2014/main" id="{70B05FDD-47D1-9F7B-93A4-316F5416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38" y="5118652"/>
            <a:ext cx="2478095" cy="3405276"/>
          </a:xfrm>
          <a:prstGeom prst="rect">
            <a:avLst/>
          </a:prstGeom>
        </p:spPr>
      </p:pic>
      <p:pic>
        <p:nvPicPr>
          <p:cNvPr id="2" name="qletlogo_tr.png" descr="qletlogo_tr.png">
            <a:hlinkClick r:id="rId4"/>
            <a:extLst>
              <a:ext uri="{FF2B5EF4-FFF2-40B4-BE49-F238E27FC236}">
                <a16:creationId xmlns:a16="http://schemas.microsoft.com/office/drawing/2014/main" id="{5096F965-55DC-9526-DE98-5B6897409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8A53DC-5B53-41E9-00F0-B52281370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1174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1F9DE3-7636-8519-6939-E201653B2F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>
            <a:normAutofit/>
          </a:bodyPr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Then… We created a word cloud of Reports about Baijiu!</a:t>
            </a:r>
          </a:p>
          <a:p>
            <a:r>
              <a:rPr lang="en-US" altLang="zh-CN" sz="2400" dirty="0"/>
              <a:t>(Now it was interestingly shaped like the figure of Moutai.)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729F9B-3520-B8C7-C8D2-FF08BA37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Reports of Baijiu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CF208C4-7EBA-A2D9-C5D3-C9B3DB4DAD8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1: Word Clouds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C574F4-4CD2-FDE1-5974-6EFC203D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87" y="3031434"/>
            <a:ext cx="5758247" cy="5758247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E2EBBE6D-3162-19F3-D143-BCD26E8D8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36" y="4403035"/>
            <a:ext cx="3874190" cy="3874190"/>
          </a:xfrm>
          <a:prstGeom prst="rect">
            <a:avLst/>
          </a:prstGeom>
        </p:spPr>
      </p:pic>
      <p:pic>
        <p:nvPicPr>
          <p:cNvPr id="2" name="qletlogo_tr.png" descr="qletlogo_tr.png">
            <a:hlinkClick r:id="rId4"/>
            <a:extLst>
              <a:ext uri="{FF2B5EF4-FFF2-40B4-BE49-F238E27FC236}">
                <a16:creationId xmlns:a16="http://schemas.microsoft.com/office/drawing/2014/main" id="{14BD8740-6788-06BA-2865-E3553860E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166" y="8277225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5B7C68-BE84-C69E-C0A5-A5442A2A50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2764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FBAE83-C4E5-FAB7-9594-E0BBEC44B7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709794"/>
            <a:ext cx="11480800" cy="6943670"/>
          </a:xfrm>
        </p:spPr>
        <p:txBody>
          <a:bodyPr/>
          <a:lstStyle/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2023 Alcohol Industry Economic Operation Report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en-US" altLang="zh-CN" dirty="0"/>
              <a:t>7 topics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fr-FR" altLang="zh-CN" dirty="0"/>
              <a:t>Train LDA model </a:t>
            </a:r>
            <a:r>
              <a:rPr lang="fr-FR" altLang="zh-CN" dirty="0" err="1"/>
              <a:t>using</a:t>
            </a:r>
            <a:r>
              <a:rPr lang="fr-FR" altLang="zh-CN" dirty="0"/>
              <a:t> </a:t>
            </a:r>
            <a:r>
              <a:rPr lang="fr-FR" altLang="zh-CN" dirty="0" err="1"/>
              <a:t>gensim</a:t>
            </a:r>
            <a:endParaRPr lang="fr-FR" altLang="zh-CN" sz="2400" dirty="0">
              <a:solidFill>
                <a:srgbClr val="5A5F5E"/>
              </a:solidFill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fr-FR" altLang="zh-CN" sz="2400" dirty="0">
              <a:solidFill>
                <a:srgbClr val="5A5F5E"/>
              </a:solidFill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</a:rPr>
              <a:t>The heatmap with keywords and topics.</a:t>
            </a: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en-US" altLang="zh-CN" sz="2400" dirty="0">
              <a:solidFill>
                <a:srgbClr val="5A5F5E"/>
              </a:solidFill>
            </a:endParaRPr>
          </a:p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endParaRPr lang="zh-CN" altLang="en-US" sz="2400" dirty="0">
              <a:solidFill>
                <a:srgbClr val="5A5F5E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E465E5-9C64-3E90-CAAC-35CE8DFA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Heatmap of Topic-word Probabilities 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F31A435-A46E-43C8-34C4-3D9A346F1B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2: Topic Modeling with LDA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73DB76-ABFD-34DC-F84D-4DCAA9D5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998" y="213147"/>
            <a:ext cx="3335059" cy="8740156"/>
          </a:xfrm>
          <a:prstGeom prst="rect">
            <a:avLst/>
          </a:prstGeom>
        </p:spPr>
      </p:pic>
      <p:pic>
        <p:nvPicPr>
          <p:cNvPr id="2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E51E1729-1057-6F82-8419-7CC87BE1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B94F4D-B0C3-FF58-00E3-FB068E091F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459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6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en-US" altLang="zh-CN" sz="2400" dirty="0">
                <a:solidFill>
                  <a:srgbClr val="5A5F5E"/>
                </a:solidFill>
                <a:latin typeface="Helvetica Neue Light"/>
                <a:sym typeface="Helvetica Neue Light"/>
              </a:rPr>
              <a:t>Get stock data of Baijiu industry from 2014-09-20 to 2024-09-20</a:t>
            </a:r>
          </a:p>
          <a:p>
            <a:endParaRPr lang="en-US" altLang="zh-CN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8FC36AB-A2EF-428A-D38E-53B238F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 Data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295078A-3C53-0E2E-4D42-1C45F7FF25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3: Data and Descriptive Statistics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251960" y="322580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2953481674"/>
              </p:ext>
            </p:extLst>
          </p:nvPr>
        </p:nvGraphicFramePr>
        <p:xfrm>
          <a:off x="895032" y="2716530"/>
          <a:ext cx="11049000" cy="5256000"/>
        </p:xfrm>
        <a:graphic>
          <a:graphicData uri="http://schemas.openxmlformats.org/drawingml/2006/table">
            <a:tbl>
              <a:tblPr/>
              <a:tblGrid>
                <a:gridCol w="190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3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ts_code</a:t>
                      </a:r>
                      <a:endParaRPr lang="en-US" altLang="zh-CN" sz="2000" b="0" i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trade_date</a:t>
                      </a:r>
                      <a:endParaRPr lang="en-US" altLang="zh-CN" sz="2000" b="0" i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open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high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low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close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vol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amount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2024/9/20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6.42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6.42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214449.69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135185.996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4.78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5.84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4.78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5.84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246984.96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132328.033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5.31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5.31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5.31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5.31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13745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7298.595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2024/9/13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21119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12460.21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2024/9/12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6.55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6.55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6.55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6.55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27509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18018.395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7.48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7.73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7.21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7.28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168767.31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124978.13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2024/9/10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7.61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8.1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7.53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7.82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180991.88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141842.646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7.48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7.65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7.38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7.54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59482.97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44719.115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600696.SH</a:t>
                      </a:r>
                    </a:p>
                  </a:txBody>
                  <a:tcPr marL="6667" marR="6667" marT="6667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2024/9/6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7.78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7.81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7.57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7.61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79839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61215.135</a:t>
                      </a:r>
                    </a:p>
                  </a:txBody>
                  <a:tcPr marL="6667" marR="6667" marT="666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543040" y="436880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图片 3" descr="Time series for Guizhou Maota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5870" y="4588510"/>
            <a:ext cx="10496550" cy="3429000"/>
          </a:xfrm>
          <a:prstGeom prst="rect">
            <a:avLst/>
          </a:prstGeom>
        </p:spPr>
      </p:pic>
      <p:sp>
        <p:nvSpPr>
          <p:cNvPr id="16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pPr marL="444500" indent="-444500" hangingPunct="0">
              <a:lnSpc>
                <a:spcPct val="150000"/>
              </a:lnSpc>
              <a:buClr>
                <a:srgbClr val="00376C"/>
              </a:buClr>
              <a:buSzPct val="100000"/>
              <a:buFontTx/>
              <a:buChar char="⊡"/>
              <a:defRPr sz="2400">
                <a:solidFill>
                  <a:srgbClr val="5A5F5E"/>
                </a:solidFill>
              </a:defRPr>
            </a:pPr>
            <a:r>
              <a:rPr lang="fr-FR" altLang="en-US" sz="2400" dirty="0">
                <a:solidFill>
                  <a:srgbClr val="5A5F5E"/>
                </a:solidFill>
                <a:latin typeface="Helvetica Neue Light"/>
              </a:rPr>
              <a:t>Interactive Visualisations of the stock Guizhou </a:t>
            </a:r>
            <a:r>
              <a:rPr lang="fr-FR" altLang="en-US" sz="2400" dirty="0" err="1">
                <a:solidFill>
                  <a:srgbClr val="5A5F5E"/>
                </a:solidFill>
                <a:latin typeface="Helvetica Neue Light"/>
              </a:rPr>
              <a:t>Maotai</a:t>
            </a:r>
            <a:r>
              <a:rPr lang="fr-FR" altLang="en-US" sz="2400" dirty="0">
                <a:solidFill>
                  <a:srgbClr val="5A5F5E"/>
                </a:solidFill>
                <a:latin typeface="Helvetica Neue Light"/>
              </a:rPr>
              <a:t> (</a:t>
            </a:r>
            <a:r>
              <a:rPr lang="zh-CN" altLang="en-US" sz="2400" dirty="0">
                <a:solidFill>
                  <a:srgbClr val="5A5F5E"/>
                </a:solidFill>
                <a:latin typeface="Helvetica Neue Light"/>
              </a:rPr>
              <a:t>贵州茅台</a:t>
            </a:r>
            <a:r>
              <a:rPr lang="en-US" altLang="zh-CN" sz="2400" dirty="0">
                <a:solidFill>
                  <a:srgbClr val="5A5F5E"/>
                </a:solidFill>
                <a:latin typeface="Helvetica Neue Light"/>
              </a:rPr>
              <a:t>)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fr-FR" altLang="en-US" dirty="0" err="1"/>
              <a:t>Choose</a:t>
            </a:r>
            <a:r>
              <a:rPr lang="fr-FR" altLang="en-US" dirty="0"/>
              <a:t> </a:t>
            </a:r>
            <a:r>
              <a:rPr lang="zh-CN" altLang="en-US" dirty="0"/>
              <a:t>贵州茅台 </a:t>
            </a:r>
            <a:r>
              <a:rPr lang="en-US" altLang="zh-CN" dirty="0"/>
              <a:t>600519.</a:t>
            </a:r>
            <a:r>
              <a:rPr lang="fr-FR" altLang="en-US" dirty="0"/>
              <a:t>SZ </a:t>
            </a:r>
            <a:r>
              <a:rPr lang="fr-FR" altLang="en-US" dirty="0" err="1"/>
              <a:t>from</a:t>
            </a:r>
            <a:r>
              <a:rPr lang="fr-FR" altLang="en-US" dirty="0"/>
              <a:t> all stocks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fr-FR" altLang="en-US" dirty="0"/>
              <a:t>Sort the data by date</a:t>
            </a:r>
          </a:p>
          <a:p>
            <a:pPr marL="889000" lvl="1" indent="-444500" hangingPunct="0">
              <a:lnSpc>
                <a:spcPct val="160000"/>
              </a:lnSpc>
              <a:buClr>
                <a:srgbClr val="00376C"/>
              </a:buClr>
              <a:buSzPct val="80000"/>
              <a:buFontTx/>
              <a:buChar char="►"/>
              <a:defRPr sz="2400">
                <a:solidFill>
                  <a:srgbClr val="5A5F5E"/>
                </a:solidFill>
              </a:defRPr>
            </a:pPr>
            <a:r>
              <a:rPr lang="fr-FR" altLang="en-US" dirty="0"/>
              <a:t>Plot graph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8FDC20-A04E-2AC3-77E7-5EBE1912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3.2 Interactive Visualisations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0AD2E3-764E-9B5D-EA04-5281D96CBF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3: Data and Descriptive Statistics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6969A286-47A0-8700-59E7-10B7720F2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08ED83-3813-4057-AA43-A231CF9844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body" sz="quarter" idx="4294967295" hasCustomPrompt="1"/>
          </p:nvPr>
        </p:nvSpPr>
        <p:spPr>
          <a:xfrm>
            <a:off x="762000" y="1709794"/>
            <a:ext cx="11480800" cy="69436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D30F1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C80CB72-7748-0B4D-4B78-351957AD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Moving Average of the various stocks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600B67E-D58F-AAE1-CB8D-4214B9EBA5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213147"/>
            <a:ext cx="10606726" cy="3984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Part 3: Data and Descriptive Statistics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9803" y="1595149"/>
            <a:ext cx="11810365" cy="7172960"/>
          </a:xfrm>
          <a:prstGeom prst="rect">
            <a:avLst/>
          </a:prstGeom>
        </p:spPr>
      </p:pic>
      <p:pic>
        <p:nvPicPr>
          <p:cNvPr id="2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D1BE8696-E70B-9F9C-B2C7-2EE607A26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265" y="8011471"/>
            <a:ext cx="494413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297BE2-531F-2F54-F791-EF3175C1E1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841</Words>
  <Application>Microsoft Office PowerPoint</Application>
  <PresentationFormat>自定义</PresentationFormat>
  <Paragraphs>225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Avenir Roman</vt:lpstr>
      <vt:lpstr>Helvetica Neue</vt:lpstr>
      <vt:lpstr>Helvetica Neue Light</vt:lpstr>
      <vt:lpstr>Helvetica Neue Thin</vt:lpstr>
      <vt:lpstr>Arial</vt:lpstr>
      <vt:lpstr>Times New Roman</vt:lpstr>
      <vt:lpstr>Wingdings</vt:lpstr>
      <vt:lpstr>Showroom</vt:lpstr>
      <vt:lpstr>PowerPoint 演示文稿</vt:lpstr>
      <vt:lpstr>Project Outlines</vt:lpstr>
      <vt:lpstr>Motivations</vt:lpstr>
      <vt:lpstr>Poems of Baijiu</vt:lpstr>
      <vt:lpstr>Reports of Baijiu</vt:lpstr>
      <vt:lpstr>Heatmap of Topic-word Probabilities </vt:lpstr>
      <vt:lpstr>3.1 Data</vt:lpstr>
      <vt:lpstr>3.2 Interactive Visualisations</vt:lpstr>
      <vt:lpstr>3.3 Moving Average of the various stocks</vt:lpstr>
      <vt:lpstr>3.4 Daily Return</vt:lpstr>
      <vt:lpstr>4. UMAP</vt:lpstr>
      <vt:lpstr>4.1 UMAP Dimensionality Reduction</vt:lpstr>
      <vt:lpstr>Minimum Spanning Trees with Time Series</vt:lpstr>
      <vt:lpstr>Minimum Spanning Trees within Stocks</vt:lpstr>
      <vt:lpstr>Heatmap of correlation matrix</vt:lpstr>
      <vt:lpstr>Heatmap of filtered correlation matrix</vt:lpstr>
      <vt:lpstr>Distance Matrix</vt:lpstr>
      <vt:lpstr>MST of 10 Baijiu Stocks</vt:lpstr>
      <vt:lpstr>7.1 Volume Weighted Average Price</vt:lpstr>
      <vt:lpstr>7.2 Predictions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liana li</cp:lastModifiedBy>
  <cp:revision>37</cp:revision>
  <dcterms:modified xsi:type="dcterms:W3CDTF">2024-10-25T02:42:43Z</dcterms:modified>
</cp:coreProperties>
</file>